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" ContentType="image/tif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25"/>
  </p:notesMasterIdLst>
  <p:sldIdLst>
    <p:sldId id="257" r:id="rId5"/>
    <p:sldId id="258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6" r:id="rId21"/>
    <p:sldId id="277" r:id="rId22"/>
    <p:sldId id="278" r:id="rId23"/>
    <p:sldId id="279" r:id="rId24"/>
  </p:sldIdLst>
  <p:sldSz cx="12192000" cy="6858000"/>
  <p:notesSz cx="6805613" cy="9944100"/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614"/>
    <p:restoredTop sz="94674"/>
  </p:normalViewPr>
  <p:slideViewPr>
    <p:cSldViewPr snapToGrid="0" snapToObjects="1">
      <p:cViewPr varScale="1">
        <p:scale>
          <a:sx n="84" d="100"/>
          <a:sy n="84" d="100"/>
        </p:scale>
        <p:origin x="114" y="3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099" cy="4989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4939" y="0"/>
            <a:ext cx="2949099" cy="4989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2EF83F-A7CD-460D-87DF-A6A981D96290}" type="datetimeFigureOut">
              <a:rPr lang="nb-NO" smtClean="0"/>
              <a:t>21.03.2018</a:t>
            </a:fld>
            <a:endParaRPr lang="nb-NO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0688" y="1243013"/>
            <a:ext cx="5964237" cy="33559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b-NO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0562" y="4785598"/>
            <a:ext cx="5444490" cy="3915489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45170"/>
            <a:ext cx="2949099" cy="49893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4939" y="9445170"/>
            <a:ext cx="2949099" cy="49893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1F9BFB-F32F-4FFA-A5C5-C528F4A67E51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8577176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2 slides, Meg, NMD, Instituttet, Web-utvikler perspektiv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F8068E2-791F-4D28-9E37-841DE55B87B9}" type="slidenum">
              <a:rPr lang="nb-NO" altLang="nb-NO" smtClean="0"/>
              <a:pPr>
                <a:defRPr/>
              </a:pPr>
              <a:t>2</a:t>
            </a:fld>
            <a:endParaRPr lang="nb-NO" altLang="nb-NO"/>
          </a:p>
        </p:txBody>
      </p:sp>
    </p:spTree>
    <p:extLst>
      <p:ext uri="{BB962C8B-B14F-4D97-AF65-F5344CB8AC3E}">
        <p14:creationId xmlns:p14="http://schemas.microsoft.com/office/powerpoint/2010/main" val="40576390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b-NO"/>
              <a:t>Klikk for å redigere undertittelstil i malen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8E66B-74B6-784E-B8CA-AD6460114E25}" type="datetimeFigureOut">
              <a:rPr lang="nb-NO" smtClean="0"/>
              <a:t>21.03.2018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E22E46-840E-4146-AAAD-868F540A0F31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6807497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Loddret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8E66B-74B6-784E-B8CA-AD6460114E25}" type="datetimeFigureOut">
              <a:rPr lang="nb-NO" smtClean="0"/>
              <a:t>21.03.2018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E22E46-840E-4146-AAAD-868F540A0F31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822099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drett tit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drett tit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8E66B-74B6-784E-B8CA-AD6460114E25}" type="datetimeFigureOut">
              <a:rPr lang="nb-NO" smtClean="0"/>
              <a:t>21.03.2018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E22E46-840E-4146-AAAD-868F540A0F31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0460059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8E66B-74B6-784E-B8CA-AD6460114E25}" type="datetimeFigureOut">
              <a:rPr lang="nb-NO" smtClean="0"/>
              <a:t>21.03.2018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E22E46-840E-4146-AAAD-868F540A0F31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7162489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ndeling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8E66B-74B6-784E-B8CA-AD6460114E25}" type="datetimeFigureOut">
              <a:rPr lang="nb-NO" smtClean="0"/>
              <a:t>21.03.2018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E22E46-840E-4146-AAAD-868F540A0F31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1428364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8E66B-74B6-784E-B8CA-AD6460114E25}" type="datetimeFigureOut">
              <a:rPr lang="nb-NO" smtClean="0"/>
              <a:t>21.03.2018</a:t>
            </a:fld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E22E46-840E-4146-AAAD-868F540A0F31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3510347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5" name="Plassholder for teks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6" name="Plassholder for innhold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7" name="Plassholder for dato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8E66B-74B6-784E-B8CA-AD6460114E25}" type="datetimeFigureOut">
              <a:rPr lang="nb-NO" smtClean="0"/>
              <a:t>21.03.2018</a:t>
            </a:fld>
            <a:endParaRPr lang="nb-NO"/>
          </a:p>
        </p:txBody>
      </p:sp>
      <p:sp>
        <p:nvSpPr>
          <p:cNvPr id="8" name="Plassholder for bunn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9" name="Plassholder for lysbilde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E22E46-840E-4146-AAAD-868F540A0F31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4970317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dato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8E66B-74B6-784E-B8CA-AD6460114E25}" type="datetimeFigureOut">
              <a:rPr lang="nb-NO" smtClean="0"/>
              <a:t>21.03.2018</a:t>
            </a:fld>
            <a:endParaRPr lang="nb-NO"/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5" name="Plassholder for lysbil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E22E46-840E-4146-AAAD-868F540A0F31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6944492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dato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8E66B-74B6-784E-B8CA-AD6460114E25}" type="datetimeFigureOut">
              <a:rPr lang="nb-NO" smtClean="0"/>
              <a:t>21.03.2018</a:t>
            </a:fld>
            <a:endParaRPr lang="nb-NO"/>
          </a:p>
        </p:txBody>
      </p:sp>
      <p:sp>
        <p:nvSpPr>
          <p:cNvPr id="3" name="Plassholder for bunn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E22E46-840E-4146-AAAD-868F540A0F31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56964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nhold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8E66B-74B6-784E-B8CA-AD6460114E25}" type="datetimeFigureOut">
              <a:rPr lang="nb-NO" smtClean="0"/>
              <a:t>21.03.2018</a:t>
            </a:fld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E22E46-840E-4146-AAAD-868F540A0F31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8019110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e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bilde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b-NO"/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8E66B-74B6-784E-B8CA-AD6460114E25}" type="datetimeFigureOut">
              <a:rPr lang="nb-NO" smtClean="0"/>
              <a:t>21.03.2018</a:t>
            </a:fld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E22E46-840E-4146-AAAD-868F540A0F31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120857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it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B8E66B-74B6-784E-B8CA-AD6460114E25}" type="datetimeFigureOut">
              <a:rPr lang="nb-NO" smtClean="0"/>
              <a:t>21.03.2018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E22E46-840E-4146-AAAD-868F540A0F31}" type="slidenum">
              <a:rPr lang="nb-NO" smtClean="0"/>
              <a:t>‹#›</a:t>
            </a:fld>
            <a:endParaRPr lang="nb-NO"/>
          </a:p>
        </p:txBody>
      </p:sp>
      <p:pic>
        <p:nvPicPr>
          <p:cNvPr id="7" name="Bilde 6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04" y="5432813"/>
            <a:ext cx="923537" cy="923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0069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"/><Relationship Id="rId2" Type="http://schemas.openxmlformats.org/officeDocument/2006/relationships/image" Target="../media/image6.t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tif"/><Relationship Id="rId4" Type="http://schemas.openxmlformats.org/officeDocument/2006/relationships/image" Target="../media/image8.ti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4">
            <a:extLst>
              <a:ext uri="{FF2B5EF4-FFF2-40B4-BE49-F238E27FC236}">
                <a16:creationId xmlns:a16="http://schemas.microsoft.com/office/drawing/2014/main" id="{2CE34CCD-4E59-40BD-A9B8-16D116F41404}"/>
              </a:ext>
            </a:extLst>
          </p:cNvPr>
          <p:cNvSpPr txBox="1">
            <a:spLocks noChangeArrowheads="1"/>
          </p:cNvSpPr>
          <p:nvPr/>
        </p:nvSpPr>
        <p:spPr>
          <a:xfrm>
            <a:off x="1840230" y="442764"/>
            <a:ext cx="7772400" cy="194002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b-NO"/>
              <a:t>Predict Greenland Halibut Age reading Otoliths with Convolutional Neural Networks</a:t>
            </a:r>
            <a:endParaRPr lang="nb-NO" altLang="nb-NO" dirty="0">
              <a:solidFill>
                <a:srgbClr val="286BA8"/>
              </a:solidFill>
            </a:endParaRPr>
          </a:p>
        </p:txBody>
      </p:sp>
      <p:sp>
        <p:nvSpPr>
          <p:cNvPr id="10" name="Text Box 5">
            <a:extLst>
              <a:ext uri="{FF2B5EF4-FFF2-40B4-BE49-F238E27FC236}">
                <a16:creationId xmlns:a16="http://schemas.microsoft.com/office/drawing/2014/main" id="{E1518331-7666-4F2C-8797-7E34579D19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11830" y="2611388"/>
            <a:ext cx="5029200" cy="1039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FontTx/>
              <a:buNone/>
            </a:pPr>
            <a:r>
              <a:rPr lang="nb-NO" altLang="nb-NO" sz="2800" dirty="0">
                <a:latin typeface="GillSans" pitchFamily="34" charset="0"/>
              </a:rPr>
              <a:t>Endre Moen</a:t>
            </a:r>
          </a:p>
          <a:p>
            <a:pPr algn="ctr" eaLnBrk="1" hangingPunct="1">
              <a:buFontTx/>
              <a:buNone/>
            </a:pPr>
            <a:r>
              <a:rPr lang="nb-NO" altLang="nb-NO" sz="2800" dirty="0">
                <a:latin typeface="GillSans" pitchFamily="34" charset="0"/>
              </a:rPr>
              <a:t>Mars 2018</a:t>
            </a:r>
          </a:p>
        </p:txBody>
      </p:sp>
      <p:sp>
        <p:nvSpPr>
          <p:cNvPr id="11" name="Text Box 5">
            <a:extLst>
              <a:ext uri="{FF2B5EF4-FFF2-40B4-BE49-F238E27FC236}">
                <a16:creationId xmlns:a16="http://schemas.microsoft.com/office/drawing/2014/main" id="{6B0C6943-CC28-4095-B5A8-60D58A4E61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82614" y="5051276"/>
            <a:ext cx="2796952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FontTx/>
              <a:buNone/>
            </a:pPr>
            <a:r>
              <a:rPr lang="nb-NO" altLang="nb-NO" sz="2800" dirty="0">
                <a:latin typeface="GillSans" pitchFamily="34" charset="0"/>
              </a:rPr>
              <a:t>Maskinlærings-seminar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8CF6222-587B-4DF9-9065-90E372B49F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4702" y="2382788"/>
            <a:ext cx="1872208" cy="239304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24B8DDB-4BB5-43A8-8363-D1B5F85638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815" y="2735279"/>
            <a:ext cx="3433564" cy="2289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3706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46F92-53B5-41BD-8502-3CC84BEEB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Dataset</a:t>
            </a:r>
            <a:r>
              <a:rPr lang="nb-NO" dirty="0"/>
              <a:t> (</a:t>
            </a:r>
            <a:r>
              <a:rPr lang="nb-NO" dirty="0" err="1"/>
              <a:t>ca</a:t>
            </a:r>
            <a:r>
              <a:rPr lang="nb-NO" dirty="0"/>
              <a:t> 7000 images)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EB423D7-51A9-43B1-911C-AC1486E8E0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0285" y="1814853"/>
            <a:ext cx="8875279" cy="3630371"/>
          </a:xfrm>
        </p:spPr>
      </p:pic>
    </p:spTree>
    <p:extLst>
      <p:ext uri="{BB962C8B-B14F-4D97-AF65-F5344CB8AC3E}">
        <p14:creationId xmlns:p14="http://schemas.microsoft.com/office/powerpoint/2010/main" val="4941660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27717F-3E0F-4C7D-8923-9056E2F59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Validation</a:t>
            </a:r>
            <a:r>
              <a:rPr lang="nb-NO" dirty="0"/>
              <a:t> </a:t>
            </a:r>
            <a:r>
              <a:rPr lang="nb-NO" dirty="0" err="1"/>
              <a:t>set</a:t>
            </a:r>
            <a:r>
              <a:rPr lang="nb-NO" dirty="0"/>
              <a:t> (</a:t>
            </a:r>
            <a:r>
              <a:rPr lang="nb-NO" dirty="0" err="1"/>
              <a:t>ca</a:t>
            </a:r>
            <a:r>
              <a:rPr lang="nb-NO" dirty="0"/>
              <a:t> 10%)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0B9BDA7-23EA-4CE8-BF80-18CE3B0EF6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1504" y="1556792"/>
            <a:ext cx="8856984" cy="4506668"/>
          </a:xfrm>
        </p:spPr>
      </p:pic>
    </p:spTree>
    <p:extLst>
      <p:ext uri="{BB962C8B-B14F-4D97-AF65-F5344CB8AC3E}">
        <p14:creationId xmlns:p14="http://schemas.microsoft.com/office/powerpoint/2010/main" val="39610361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73B3C4-6CF4-41C7-BBE7-CA0799959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Data </a:t>
            </a:r>
            <a:r>
              <a:rPr lang="nb-NO" dirty="0" err="1"/>
              <a:t>Augmentation</a:t>
            </a:r>
            <a:endParaRPr lang="nb-N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3954BC-C6F9-45F8-A946-6BE16209C3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 err="1"/>
              <a:t>Rotate</a:t>
            </a:r>
            <a:r>
              <a:rPr lang="nb-NO" dirty="0"/>
              <a:t> image 360 </a:t>
            </a:r>
            <a:r>
              <a:rPr lang="nb-NO" dirty="0" err="1"/>
              <a:t>degrees</a:t>
            </a:r>
            <a:endParaRPr lang="nb-NO" dirty="0"/>
          </a:p>
          <a:p>
            <a:r>
              <a:rPr lang="nb-NO" dirty="0" err="1"/>
              <a:t>Reflect</a:t>
            </a:r>
            <a:r>
              <a:rPr lang="nb-NO" dirty="0"/>
              <a:t> image</a:t>
            </a:r>
          </a:p>
          <a:p>
            <a:r>
              <a:rPr lang="nb-NO" dirty="0"/>
              <a:t>The age is invariant to </a:t>
            </a:r>
            <a:r>
              <a:rPr lang="nb-NO" dirty="0" err="1"/>
              <a:t>rotation</a:t>
            </a:r>
            <a:r>
              <a:rPr lang="nb-NO" dirty="0"/>
              <a:t>/ </a:t>
            </a:r>
            <a:r>
              <a:rPr lang="nb-NO" dirty="0" err="1"/>
              <a:t>reflection</a:t>
            </a:r>
            <a:endParaRPr lang="nb-NO" dirty="0"/>
          </a:p>
          <a:p>
            <a:r>
              <a:rPr lang="nb-NO" dirty="0" err="1"/>
              <a:t>Augmented</a:t>
            </a:r>
            <a:r>
              <a:rPr lang="nb-NO" dirty="0"/>
              <a:t>: 7000*360*2 = 5 million </a:t>
            </a:r>
            <a:r>
              <a:rPr lang="nb-NO" dirty="0" err="1"/>
              <a:t>possibilities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1820702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79E16F-7A09-4103-AED7-26DC7A2DC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Cost</a:t>
            </a:r>
            <a:r>
              <a:rPr lang="nb-NO" dirty="0"/>
              <a:t> </a:t>
            </a:r>
            <a:r>
              <a:rPr lang="nb-NO" dirty="0" err="1"/>
              <a:t>function</a:t>
            </a:r>
            <a:endParaRPr lang="nb-N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7919F1-7E80-4F26-AC67-CDA0B69B37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 err="1"/>
              <a:t>Coefficient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Variation</a:t>
            </a:r>
            <a:r>
              <a:rPr lang="nb-NO" dirty="0"/>
              <a:t> </a:t>
            </a:r>
            <a:r>
              <a:rPr lang="nb-NO" dirty="0" err="1"/>
              <a:t>when</a:t>
            </a:r>
            <a:r>
              <a:rPr lang="nb-NO" dirty="0"/>
              <a:t> 2 </a:t>
            </a:r>
            <a:r>
              <a:rPr lang="nb-NO" dirty="0" err="1"/>
              <a:t>experts</a:t>
            </a:r>
            <a:r>
              <a:rPr lang="nb-NO" dirty="0"/>
              <a:t> </a:t>
            </a:r>
            <a:r>
              <a:rPr lang="nb-NO" dirty="0" err="1"/>
              <a:t>read</a:t>
            </a:r>
            <a:r>
              <a:rPr lang="nb-NO" dirty="0"/>
              <a:t> </a:t>
            </a:r>
            <a:r>
              <a:rPr lang="nb-NO" dirty="0" err="1"/>
              <a:t>otoliths</a:t>
            </a:r>
            <a:r>
              <a:rPr lang="nb-NO" dirty="0"/>
              <a:t>: </a:t>
            </a:r>
            <a:r>
              <a:rPr lang="nb-NO" dirty="0" err="1"/>
              <a:t>ca</a:t>
            </a:r>
            <a:r>
              <a:rPr lang="nb-NO" dirty="0"/>
              <a:t> 5-10% </a:t>
            </a:r>
          </a:p>
          <a:p>
            <a:r>
              <a:rPr lang="nb-NO" dirty="0"/>
              <a:t>Experts as Proxy for </a:t>
            </a:r>
            <a:r>
              <a:rPr lang="nb-NO" dirty="0" err="1"/>
              <a:t>Bayes</a:t>
            </a:r>
            <a:r>
              <a:rPr lang="nb-NO" dirty="0"/>
              <a:t> optimal </a:t>
            </a:r>
            <a:r>
              <a:rPr lang="nb-NO" dirty="0" err="1"/>
              <a:t>Error</a:t>
            </a:r>
            <a:r>
              <a:rPr lang="nb-NO" dirty="0"/>
              <a:t> rate (best </a:t>
            </a:r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can</a:t>
            </a:r>
            <a:r>
              <a:rPr lang="nb-NO" dirty="0"/>
              <a:t> hope for – </a:t>
            </a:r>
            <a:r>
              <a:rPr lang="nb-NO" dirty="0" err="1"/>
              <a:t>supervised</a:t>
            </a:r>
            <a:r>
              <a:rPr lang="nb-NO" dirty="0"/>
              <a:t> </a:t>
            </a:r>
            <a:r>
              <a:rPr lang="nb-NO" dirty="0" err="1"/>
              <a:t>learning</a:t>
            </a:r>
            <a:r>
              <a:rPr lang="nb-NO" dirty="0"/>
              <a:t>)</a:t>
            </a:r>
          </a:p>
          <a:p>
            <a:pPr lvl="1"/>
            <a:r>
              <a:rPr lang="nb-NO" dirty="0" err="1"/>
              <a:t>Mean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dataset</a:t>
            </a:r>
            <a:r>
              <a:rPr lang="nb-NO" dirty="0"/>
              <a:t>: 10.88</a:t>
            </a:r>
          </a:p>
          <a:p>
            <a:pPr lvl="1"/>
            <a:r>
              <a:rPr lang="nb-NO" dirty="0"/>
              <a:t>MSE(</a:t>
            </a:r>
            <a:r>
              <a:rPr lang="nb-NO" dirty="0" err="1"/>
              <a:t>mean</a:t>
            </a:r>
            <a:r>
              <a:rPr lang="nb-NO" dirty="0"/>
              <a:t> </a:t>
            </a:r>
            <a:r>
              <a:rPr lang="nb-NO" dirty="0" err="1"/>
              <a:t>squared</a:t>
            </a:r>
            <a:r>
              <a:rPr lang="nb-NO" dirty="0"/>
              <a:t> </a:t>
            </a:r>
            <a:r>
              <a:rPr lang="nb-NO" dirty="0" err="1"/>
              <a:t>Error</a:t>
            </a:r>
            <a:r>
              <a:rPr lang="nb-NO" dirty="0"/>
              <a:t>): </a:t>
            </a:r>
            <a:r>
              <a:rPr lang="nb-NO" dirty="0" err="1"/>
              <a:t>ca</a:t>
            </a:r>
            <a:r>
              <a:rPr lang="nb-NO" dirty="0"/>
              <a:t> 1.0 for CNN</a:t>
            </a:r>
          </a:p>
          <a:p>
            <a:r>
              <a:rPr lang="nb-NO" dirty="0"/>
              <a:t>MSE: </a:t>
            </a:r>
            <a:r>
              <a:rPr lang="nb-NO" dirty="0" err="1"/>
              <a:t>ca</a:t>
            </a:r>
            <a:r>
              <a:rPr lang="nb-NO" dirty="0"/>
              <a:t> 3.0 </a:t>
            </a:r>
          </a:p>
          <a:p>
            <a:pPr lvl="1"/>
            <a:r>
              <a:rPr lang="nb-NO" dirty="0"/>
              <a:t>=&gt; </a:t>
            </a:r>
            <a:r>
              <a:rPr lang="nb-NO" dirty="0" err="1"/>
              <a:t>CoV</a:t>
            </a:r>
            <a:r>
              <a:rPr lang="nb-NO" dirty="0"/>
              <a:t>: 17%</a:t>
            </a:r>
          </a:p>
          <a:p>
            <a:pPr lvl="1"/>
            <a:endParaRPr lang="nb-NO" dirty="0"/>
          </a:p>
          <a:p>
            <a:pPr lvl="1"/>
            <a:endParaRPr lang="nb-NO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DEB025-E0DE-45A4-A2CD-C436046A7F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6040" y="4001294"/>
            <a:ext cx="3664089" cy="2491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01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689F4E-43AB-4F4E-AA98-FC2C45625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Approaches</a:t>
            </a:r>
            <a:endParaRPr lang="nb-N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85A214-0B02-4144-8596-E12675229E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4784"/>
            <a:ext cx="9506272" cy="4968552"/>
          </a:xfrm>
        </p:spPr>
        <p:txBody>
          <a:bodyPr/>
          <a:lstStyle/>
          <a:p>
            <a:pPr marL="514350" indent="-514350">
              <a:buAutoNum type="arabicPeriod"/>
            </a:pPr>
            <a:r>
              <a:rPr lang="nb-NO" dirty="0"/>
              <a:t>Format </a:t>
            </a:r>
            <a:r>
              <a:rPr lang="nb-NO" dirty="0" err="1"/>
              <a:t>Raw</a:t>
            </a:r>
            <a:r>
              <a:rPr lang="nb-NO" dirty="0"/>
              <a:t> Data - </a:t>
            </a:r>
            <a:r>
              <a:rPr lang="nb-NO" dirty="0" err="1"/>
              <a:t>split</a:t>
            </a:r>
            <a:r>
              <a:rPr lang="nb-NO" dirty="0"/>
              <a:t> images</a:t>
            </a:r>
          </a:p>
          <a:p>
            <a:pPr marL="514350" indent="-514350">
              <a:buAutoNum type="arabicPeriod"/>
            </a:pPr>
            <a:r>
              <a:rPr lang="nb-NO" dirty="0"/>
              <a:t>RGB images or </a:t>
            </a:r>
            <a:r>
              <a:rPr lang="nb-NO" dirty="0" err="1"/>
              <a:t>transformed</a:t>
            </a:r>
            <a:r>
              <a:rPr lang="nb-NO" dirty="0"/>
              <a:t> to </a:t>
            </a:r>
            <a:r>
              <a:rPr lang="nb-NO" dirty="0" err="1"/>
              <a:t>grayscale</a:t>
            </a:r>
            <a:endParaRPr lang="nb-NO" dirty="0"/>
          </a:p>
          <a:p>
            <a:pPr marL="914400" lvl="1" indent="-514350">
              <a:buAutoNum type="arabicPeriod"/>
            </a:pPr>
            <a:r>
              <a:rPr lang="nb-NO" dirty="0" err="1"/>
              <a:t>small</a:t>
            </a:r>
            <a:r>
              <a:rPr lang="nb-NO" dirty="0"/>
              <a:t> </a:t>
            </a:r>
            <a:r>
              <a:rPr lang="nb-NO" dirty="0" err="1"/>
              <a:t>model</a:t>
            </a:r>
            <a:r>
              <a:rPr lang="nb-NO" dirty="0"/>
              <a:t> </a:t>
            </a:r>
            <a:r>
              <a:rPr lang="nb-NO" dirty="0" err="1"/>
              <a:t>custom</a:t>
            </a:r>
            <a:r>
              <a:rPr lang="nb-NO" dirty="0"/>
              <a:t> </a:t>
            </a:r>
            <a:r>
              <a:rPr lang="nb-NO" dirty="0" err="1"/>
              <a:t>model</a:t>
            </a:r>
            <a:endParaRPr lang="nb-NO" dirty="0"/>
          </a:p>
          <a:p>
            <a:pPr marL="914400" lvl="1" indent="-514350">
              <a:buAutoNum type="arabicPeriod"/>
            </a:pPr>
            <a:r>
              <a:rPr lang="nb-NO" dirty="0"/>
              <a:t>InceptionV3</a:t>
            </a:r>
          </a:p>
          <a:p>
            <a:pPr marL="914400" lvl="1" indent="-514350">
              <a:buAutoNum type="arabicPeriod"/>
            </a:pPr>
            <a:r>
              <a:rPr lang="nb-NO" dirty="0"/>
              <a:t>ResNet50 and ResNet152</a:t>
            </a:r>
          </a:p>
          <a:p>
            <a:pPr marL="514350" indent="-514350">
              <a:buAutoNum type="arabicPeriod"/>
            </a:pPr>
            <a:r>
              <a:rPr lang="nb-NO" dirty="0"/>
              <a:t>Tune </a:t>
            </a:r>
            <a:r>
              <a:rPr lang="nb-NO" dirty="0" err="1"/>
              <a:t>hyper</a:t>
            </a:r>
            <a:r>
              <a:rPr lang="nb-NO" dirty="0"/>
              <a:t> parameters: </a:t>
            </a:r>
          </a:p>
          <a:p>
            <a:pPr marL="914400" lvl="1" indent="-514350">
              <a:buAutoNum type="arabicPeriod"/>
            </a:pPr>
            <a:r>
              <a:rPr lang="nb-NO" dirty="0"/>
              <a:t>image </a:t>
            </a:r>
            <a:r>
              <a:rPr lang="nb-NO" dirty="0" err="1"/>
              <a:t>resolution</a:t>
            </a:r>
            <a:r>
              <a:rPr lang="nb-NO" dirty="0"/>
              <a:t>, </a:t>
            </a:r>
          </a:p>
          <a:p>
            <a:pPr marL="914400" lvl="1" indent="-514350">
              <a:buAutoNum type="arabicPeriod"/>
            </a:pPr>
            <a:r>
              <a:rPr lang="nb-NO" dirty="0" err="1"/>
              <a:t>optimizer</a:t>
            </a:r>
            <a:r>
              <a:rPr lang="nb-NO" dirty="0"/>
              <a:t> (</a:t>
            </a:r>
            <a:r>
              <a:rPr lang="nb-NO" dirty="0" err="1"/>
              <a:t>rmsprop</a:t>
            </a:r>
            <a:r>
              <a:rPr lang="nb-NO" dirty="0"/>
              <a:t>, </a:t>
            </a:r>
            <a:r>
              <a:rPr lang="nb-NO" dirty="0" err="1"/>
              <a:t>sgd</a:t>
            </a:r>
            <a:r>
              <a:rPr lang="nb-NO" dirty="0"/>
              <a:t>, adam), </a:t>
            </a:r>
          </a:p>
          <a:p>
            <a:pPr marL="914400" lvl="1" indent="-514350">
              <a:buAutoNum type="arabicPeriod"/>
            </a:pPr>
            <a:r>
              <a:rPr lang="nb-NO" dirty="0"/>
              <a:t>batch </a:t>
            </a:r>
            <a:r>
              <a:rPr lang="nb-NO" dirty="0" err="1"/>
              <a:t>size</a:t>
            </a:r>
            <a:r>
              <a:rPr lang="nb-NO" dirty="0"/>
              <a:t>, and </a:t>
            </a:r>
            <a:r>
              <a:rPr lang="nb-NO" dirty="0" err="1"/>
              <a:t>learning</a:t>
            </a:r>
            <a:r>
              <a:rPr lang="nb-NO" dirty="0"/>
              <a:t> rate</a:t>
            </a:r>
          </a:p>
        </p:txBody>
      </p:sp>
    </p:spTree>
    <p:extLst>
      <p:ext uri="{BB962C8B-B14F-4D97-AF65-F5344CB8AC3E}">
        <p14:creationId xmlns:p14="http://schemas.microsoft.com/office/powerpoint/2010/main" val="40735315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7553F4-9260-49CB-9099-FB7BD31610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932305"/>
          </a:xfrm>
        </p:spPr>
        <p:txBody>
          <a:bodyPr>
            <a:normAutofit/>
          </a:bodyPr>
          <a:lstStyle/>
          <a:p>
            <a:pPr algn="ctr"/>
            <a:r>
              <a:rPr lang="nb-NO" dirty="0"/>
              <a:t>Image </a:t>
            </a:r>
            <a:r>
              <a:rPr lang="nb-NO" dirty="0" err="1"/>
              <a:t>transformation</a:t>
            </a:r>
            <a:r>
              <a:rPr lang="nb-NO" dirty="0"/>
              <a:t> </a:t>
            </a:r>
            <a:r>
              <a:rPr lang="nb-NO" dirty="0" err="1"/>
              <a:t>with</a:t>
            </a:r>
            <a:r>
              <a:rPr lang="nb-NO" dirty="0"/>
              <a:t> Geospatial Data </a:t>
            </a:r>
            <a:r>
              <a:rPr lang="nb-NO" dirty="0" err="1"/>
              <a:t>Abstraction</a:t>
            </a:r>
            <a:r>
              <a:rPr lang="nb-NO" dirty="0"/>
              <a:t> Library (GDAL) </a:t>
            </a:r>
            <a:r>
              <a:rPr lang="nb-NO" dirty="0" err="1"/>
              <a:t>using</a:t>
            </a:r>
            <a:r>
              <a:rPr lang="nb-NO" dirty="0"/>
              <a:t> </a:t>
            </a:r>
            <a:r>
              <a:rPr lang="nb-NO" dirty="0" err="1"/>
              <a:t>Hillshading</a:t>
            </a:r>
            <a:r>
              <a:rPr lang="nb-NO" dirty="0"/>
              <a:t> </a:t>
            </a:r>
            <a:r>
              <a:rPr lang="nb-NO" dirty="0" err="1"/>
              <a:t>algorithm</a:t>
            </a:r>
            <a:endParaRPr lang="nb-NO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DE9ABC2-2DDD-4E29-BD34-E64D263B6C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8169" y="2984896"/>
            <a:ext cx="2175669" cy="326350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Content Placeholder 6">
            <a:extLst>
              <a:ext uri="{FF2B5EF4-FFF2-40B4-BE49-F238E27FC236}">
                <a16:creationId xmlns:a16="http://schemas.microsoft.com/office/drawing/2014/main" id="{5B0C6D0E-9DDC-4BAD-990A-932682FC18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495601" y="2984896"/>
            <a:ext cx="2175669" cy="326350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6F7C5305-83F9-4EE7-9BB7-3855A258C6B0}"/>
              </a:ext>
            </a:extLst>
          </p:cNvPr>
          <p:cNvSpPr/>
          <p:nvPr/>
        </p:nvSpPr>
        <p:spPr bwMode="auto">
          <a:xfrm>
            <a:off x="4943872" y="4149080"/>
            <a:ext cx="2016224" cy="467568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nb-NO" sz="240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24926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239410-EBF8-4EC7-B863-5C1DC5B8D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9800" y="260648"/>
            <a:ext cx="7772400" cy="1430992"/>
          </a:xfrm>
        </p:spPr>
        <p:txBody>
          <a:bodyPr>
            <a:normAutofit fontScale="90000"/>
          </a:bodyPr>
          <a:lstStyle/>
          <a:p>
            <a:pPr algn="ctr"/>
            <a:r>
              <a:rPr lang="nb-NO" sz="3200" dirty="0" err="1"/>
              <a:t>Validation</a:t>
            </a:r>
            <a:r>
              <a:rPr lang="nb-NO" sz="3200" dirty="0"/>
              <a:t> </a:t>
            </a:r>
            <a:r>
              <a:rPr lang="nb-NO" sz="3200" dirty="0" err="1"/>
              <a:t>MSE:Inception</a:t>
            </a:r>
            <a:r>
              <a:rPr lang="nb-NO" sz="2400" dirty="0"/>
              <a:t>(Blue, MSE: 3.0), </a:t>
            </a:r>
            <a:r>
              <a:rPr lang="nb-NO" sz="3200" dirty="0" err="1"/>
              <a:t>ResNet</a:t>
            </a:r>
            <a:r>
              <a:rPr lang="nb-NO" sz="2400" dirty="0"/>
              <a:t>(</a:t>
            </a:r>
            <a:r>
              <a:rPr lang="nb-NO" sz="2400" dirty="0" err="1"/>
              <a:t>orange</a:t>
            </a:r>
            <a:r>
              <a:rPr lang="nb-NO" sz="2400" dirty="0"/>
              <a:t>, MSE: 3.1)</a:t>
            </a:r>
            <a:br>
              <a:rPr lang="nb-NO" sz="2800" dirty="0"/>
            </a:br>
            <a:r>
              <a:rPr lang="nb-NO" sz="2400" dirty="0"/>
              <a:t>(</a:t>
            </a:r>
            <a:r>
              <a:rPr lang="nb-NO" sz="2400" dirty="0" err="1"/>
              <a:t>optimizer</a:t>
            </a:r>
            <a:r>
              <a:rPr lang="nb-NO" sz="2400" dirty="0"/>
              <a:t>: Adam, </a:t>
            </a:r>
            <a:r>
              <a:rPr lang="nb-NO" sz="2400" dirty="0" err="1"/>
              <a:t>ImageAugmentation</a:t>
            </a:r>
            <a:r>
              <a:rPr lang="nb-NO" sz="2400" dirty="0"/>
              <a:t>: </a:t>
            </a:r>
            <a:r>
              <a:rPr lang="nb-NO" sz="2400" dirty="0" err="1"/>
              <a:t>rotation</a:t>
            </a:r>
            <a:r>
              <a:rPr lang="nb-NO" sz="2400" dirty="0"/>
              <a:t>, </a:t>
            </a:r>
            <a:r>
              <a:rPr lang="nb-NO" sz="2400" dirty="0" err="1"/>
              <a:t>reflection</a:t>
            </a:r>
            <a:r>
              <a:rPr lang="nb-NO" sz="2400" dirty="0"/>
              <a:t>)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4739B9B-4C4B-4D16-838E-D2299FC26CE3}"/>
              </a:ext>
            </a:extLst>
          </p:cNvPr>
          <p:cNvSpPr txBox="1">
            <a:spLocks/>
          </p:cNvSpPr>
          <p:nvPr/>
        </p:nvSpPr>
        <p:spPr bwMode="auto">
          <a:xfrm>
            <a:off x="1703070" y="1805799"/>
            <a:ext cx="1979546" cy="5142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nb-NO" sz="1800" kern="0" dirty="0"/>
              <a:t>Y-</a:t>
            </a:r>
            <a:r>
              <a:rPr lang="nb-NO" sz="1800" kern="0" dirty="0" err="1"/>
              <a:t>axis</a:t>
            </a:r>
            <a:r>
              <a:rPr lang="nb-NO" sz="1800" kern="0" dirty="0"/>
              <a:t>: MSE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000BF2C-4CC3-45C7-B15B-4DB5CE7776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9415" y="2320085"/>
            <a:ext cx="6610350" cy="2038350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A433147-CC25-4F95-8F0C-F9BF3EF8ED54}"/>
              </a:ext>
            </a:extLst>
          </p:cNvPr>
          <p:cNvSpPr txBox="1">
            <a:spLocks/>
          </p:cNvSpPr>
          <p:nvPr/>
        </p:nvSpPr>
        <p:spPr bwMode="auto">
          <a:xfrm>
            <a:off x="9429750" y="4101292"/>
            <a:ext cx="1885950" cy="5142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nb-NO" sz="1800" kern="0" dirty="0" err="1"/>
              <a:t>X-axis:Epochs</a:t>
            </a:r>
            <a:endParaRPr lang="nb-NO" sz="1800" kern="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DFC9A6D-0FBC-4BC5-BDBB-566CFB59E4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5115" y="4434462"/>
            <a:ext cx="6838950" cy="2333625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D8498CF8-B941-427E-9D51-1EDDE60B9F3B}"/>
              </a:ext>
            </a:extLst>
          </p:cNvPr>
          <p:cNvSpPr txBox="1">
            <a:spLocks/>
          </p:cNvSpPr>
          <p:nvPr/>
        </p:nvSpPr>
        <p:spPr>
          <a:xfrm>
            <a:off x="5558790" y="4725197"/>
            <a:ext cx="2625090" cy="5142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nb-NO" sz="2000" dirty="0"/>
              <a:t>With training MSE</a:t>
            </a:r>
          </a:p>
        </p:txBody>
      </p:sp>
    </p:spTree>
    <p:extLst>
      <p:ext uri="{BB962C8B-B14F-4D97-AF65-F5344CB8AC3E}">
        <p14:creationId xmlns:p14="http://schemas.microsoft.com/office/powerpoint/2010/main" val="26231845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4BCFB-F538-48EF-87CD-96F3D6E081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9800" y="413792"/>
            <a:ext cx="7772400" cy="1143000"/>
          </a:xfrm>
        </p:spPr>
        <p:txBody>
          <a:bodyPr/>
          <a:lstStyle/>
          <a:p>
            <a:r>
              <a:rPr lang="nb-NO" dirty="0" err="1"/>
              <a:t>Inception</a:t>
            </a:r>
            <a:r>
              <a:rPr lang="nb-NO" dirty="0"/>
              <a:t> </a:t>
            </a:r>
            <a:r>
              <a:rPr lang="nb-NO" dirty="0" err="1"/>
              <a:t>with</a:t>
            </a:r>
            <a:r>
              <a:rPr lang="nb-NO" dirty="0"/>
              <a:t> RGB images </a:t>
            </a:r>
            <a:r>
              <a:rPr lang="nb-NO" sz="3200" dirty="0"/>
              <a:t>(best MSE:2.7)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45AF5A9-7BC3-4098-9980-FF5394C4EE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1144" y="1556792"/>
            <a:ext cx="7023324" cy="5112568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BFF7715-5A4B-4FC9-9A3A-059C8251053B}"/>
              </a:ext>
            </a:extLst>
          </p:cNvPr>
          <p:cNvSpPr txBox="1">
            <a:spLocks/>
          </p:cNvSpPr>
          <p:nvPr/>
        </p:nvSpPr>
        <p:spPr bwMode="auto">
          <a:xfrm>
            <a:off x="9774468" y="6155074"/>
            <a:ext cx="1885950" cy="5142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nb-NO" sz="1800" kern="0" dirty="0" err="1"/>
              <a:t>X-axis:Epochs</a:t>
            </a:r>
            <a:endParaRPr lang="nb-NO" sz="1800" kern="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62040FD-2867-46B6-BFB7-FE0BD60144AE}"/>
              </a:ext>
            </a:extLst>
          </p:cNvPr>
          <p:cNvSpPr txBox="1">
            <a:spLocks/>
          </p:cNvSpPr>
          <p:nvPr/>
        </p:nvSpPr>
        <p:spPr bwMode="auto">
          <a:xfrm>
            <a:off x="1314450" y="1794228"/>
            <a:ext cx="1979546" cy="5142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nb-NO" sz="1800" kern="0" dirty="0"/>
              <a:t>Y-</a:t>
            </a:r>
            <a:r>
              <a:rPr lang="nb-NO" sz="1800" kern="0" dirty="0" err="1"/>
              <a:t>axis</a:t>
            </a:r>
            <a:r>
              <a:rPr lang="nb-NO" sz="1800" kern="0" dirty="0"/>
              <a:t>: MSE</a:t>
            </a:r>
          </a:p>
        </p:txBody>
      </p:sp>
    </p:spTree>
    <p:extLst>
      <p:ext uri="{BB962C8B-B14F-4D97-AF65-F5344CB8AC3E}">
        <p14:creationId xmlns:p14="http://schemas.microsoft.com/office/powerpoint/2010/main" val="41058556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12B53F8-2E98-4193-8A53-AB6815F1CB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7190" y="1514713"/>
            <a:ext cx="6955480" cy="51683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CA77D2-1089-4A63-AEDD-7646B91AE9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nb-NO" dirty="0" err="1"/>
              <a:t>X-axis</a:t>
            </a:r>
            <a:r>
              <a:rPr lang="nb-NO" dirty="0"/>
              <a:t>: </a:t>
            </a:r>
            <a:r>
              <a:rPr lang="nb-NO" dirty="0" err="1"/>
              <a:t>Actual</a:t>
            </a:r>
            <a:r>
              <a:rPr lang="nb-NO" dirty="0"/>
              <a:t> age, Y-</a:t>
            </a:r>
            <a:r>
              <a:rPr lang="nb-NO" dirty="0" err="1"/>
              <a:t>axis</a:t>
            </a:r>
            <a:r>
              <a:rPr lang="nb-NO" dirty="0"/>
              <a:t>:</a:t>
            </a:r>
            <a:r>
              <a:rPr lang="cy-GB" b="0" dirty="0"/>
              <a:t>Prediction</a:t>
            </a:r>
            <a:endParaRPr lang="nb-NO" sz="24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D9CE5AC-4E37-4DAB-98D0-4CD927285E62}"/>
              </a:ext>
            </a:extLst>
          </p:cNvPr>
          <p:cNvSpPr txBox="1">
            <a:spLocks/>
          </p:cNvSpPr>
          <p:nvPr/>
        </p:nvSpPr>
        <p:spPr bwMode="auto">
          <a:xfrm>
            <a:off x="1360357" y="1764030"/>
            <a:ext cx="1520003" cy="5142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cy-GB" sz="1800" dirty="0"/>
              <a:t>Ŷ - predicted</a:t>
            </a:r>
            <a:endParaRPr lang="nb-NO" sz="1800" kern="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614522B-0FF0-4AE0-9C04-757D1806B0F9}"/>
              </a:ext>
            </a:extLst>
          </p:cNvPr>
          <p:cNvSpPr txBox="1">
            <a:spLocks/>
          </p:cNvSpPr>
          <p:nvPr/>
        </p:nvSpPr>
        <p:spPr bwMode="auto">
          <a:xfrm>
            <a:off x="9768408" y="6248400"/>
            <a:ext cx="1585392" cy="5142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nb-NO" sz="1800" dirty="0"/>
              <a:t>Expert Age</a:t>
            </a:r>
            <a:endParaRPr lang="nb-NO" sz="1800" kern="0" dirty="0"/>
          </a:p>
        </p:txBody>
      </p:sp>
    </p:spTree>
    <p:extLst>
      <p:ext uri="{BB962C8B-B14F-4D97-AF65-F5344CB8AC3E}">
        <p14:creationId xmlns:p14="http://schemas.microsoft.com/office/powerpoint/2010/main" val="25909175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A9D91-0421-4C3E-934B-E31116E32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New </a:t>
            </a:r>
            <a:r>
              <a:rPr lang="nb-NO" dirty="0" err="1"/>
              <a:t>Ideas</a:t>
            </a:r>
            <a:endParaRPr lang="nb-N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E8D3A7-BFE9-46C4-BC30-6B9973ADEA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08760" y="1916832"/>
            <a:ext cx="8615224" cy="4832176"/>
          </a:xfrm>
        </p:spPr>
        <p:txBody>
          <a:bodyPr/>
          <a:lstStyle/>
          <a:p>
            <a:pPr marL="385763" indent="-385763">
              <a:buAutoNum type="arabicPeriod"/>
            </a:pPr>
            <a:r>
              <a:rPr lang="nb-NO" dirty="0" err="1"/>
              <a:t>Use</a:t>
            </a:r>
            <a:r>
              <a:rPr lang="nb-NO" dirty="0"/>
              <a:t> output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one</a:t>
            </a:r>
            <a:r>
              <a:rPr lang="nb-NO" dirty="0"/>
              <a:t> </a:t>
            </a:r>
            <a:r>
              <a:rPr lang="nb-NO" dirty="0" err="1"/>
              <a:t>otolith</a:t>
            </a:r>
            <a:r>
              <a:rPr lang="nb-NO" dirty="0"/>
              <a:t> to </a:t>
            </a:r>
            <a:r>
              <a:rPr lang="nb-NO" dirty="0" err="1"/>
              <a:t>look</a:t>
            </a:r>
            <a:r>
              <a:rPr lang="nb-NO" dirty="0"/>
              <a:t> at </a:t>
            </a:r>
            <a:r>
              <a:rPr lang="nb-NO" dirty="0" err="1"/>
              <a:t>the</a:t>
            </a:r>
            <a:r>
              <a:rPr lang="nb-NO" dirty="0"/>
              <a:t> pair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otoliths</a:t>
            </a:r>
            <a:r>
              <a:rPr lang="nb-NO" dirty="0"/>
              <a:t> from </a:t>
            </a:r>
            <a:r>
              <a:rPr lang="nb-NO" dirty="0" err="1"/>
              <a:t>the</a:t>
            </a:r>
            <a:r>
              <a:rPr lang="nb-NO" dirty="0"/>
              <a:t> same </a:t>
            </a:r>
            <a:r>
              <a:rPr lang="nb-NO" dirty="0" err="1"/>
              <a:t>fish</a:t>
            </a:r>
            <a:r>
              <a:rPr lang="nb-NO" dirty="0"/>
              <a:t> – as input to </a:t>
            </a:r>
            <a:r>
              <a:rPr lang="nb-NO" dirty="0" err="1"/>
              <a:t>new</a:t>
            </a:r>
            <a:r>
              <a:rPr lang="nb-NO" dirty="0"/>
              <a:t> neural </a:t>
            </a:r>
            <a:r>
              <a:rPr lang="nb-NO" dirty="0" err="1"/>
              <a:t>network</a:t>
            </a:r>
            <a:endParaRPr lang="nb-NO" dirty="0"/>
          </a:p>
          <a:p>
            <a:pPr marL="385763" indent="-385763">
              <a:buAutoNum type="arabicPeriod"/>
            </a:pPr>
            <a:r>
              <a:rPr lang="nb-NO" dirty="0"/>
              <a:t>K </a:t>
            </a:r>
            <a:r>
              <a:rPr lang="nb-NO" dirty="0" err="1"/>
              <a:t>factor</a:t>
            </a:r>
            <a:r>
              <a:rPr lang="nb-NO" dirty="0"/>
              <a:t> </a:t>
            </a:r>
            <a:r>
              <a:rPr lang="nb-NO" dirty="0" err="1"/>
              <a:t>index</a:t>
            </a:r>
            <a:r>
              <a:rPr lang="nb-NO" dirty="0"/>
              <a:t> (</a:t>
            </a:r>
            <a:r>
              <a:rPr lang="nb-NO" dirty="0" err="1"/>
              <a:t>length</a:t>
            </a:r>
            <a:r>
              <a:rPr lang="nb-NO" dirty="0"/>
              <a:t>/</a:t>
            </a:r>
            <a:r>
              <a:rPr lang="nb-NO" dirty="0" err="1"/>
              <a:t>weight</a:t>
            </a:r>
            <a:r>
              <a:rPr lang="nb-NO" dirty="0"/>
              <a:t>) – </a:t>
            </a:r>
            <a:r>
              <a:rPr lang="nb-NO" dirty="0" err="1"/>
              <a:t>that</a:t>
            </a:r>
            <a:r>
              <a:rPr lang="nb-NO" dirty="0"/>
              <a:t> </a:t>
            </a:r>
            <a:r>
              <a:rPr lang="nb-NO" dirty="0" err="1"/>
              <a:t>says</a:t>
            </a:r>
            <a:r>
              <a:rPr lang="nb-NO" dirty="0"/>
              <a:t> </a:t>
            </a:r>
            <a:r>
              <a:rPr lang="nb-NO" dirty="0" err="1"/>
              <a:t>if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fish</a:t>
            </a:r>
            <a:r>
              <a:rPr lang="nb-NO" dirty="0"/>
              <a:t> has </a:t>
            </a:r>
            <a:r>
              <a:rPr lang="nb-NO" dirty="0" err="1"/>
              <a:t>been</a:t>
            </a:r>
            <a:r>
              <a:rPr lang="nb-NO" dirty="0"/>
              <a:t> </a:t>
            </a:r>
            <a:r>
              <a:rPr lang="nb-NO" dirty="0" err="1"/>
              <a:t>eating</a:t>
            </a:r>
            <a:r>
              <a:rPr lang="nb-NO" dirty="0"/>
              <a:t> </a:t>
            </a:r>
            <a:r>
              <a:rPr lang="nb-NO" dirty="0" err="1"/>
              <a:t>well</a:t>
            </a:r>
            <a:r>
              <a:rPr lang="nb-NO" dirty="0"/>
              <a:t> or not</a:t>
            </a:r>
          </a:p>
          <a:p>
            <a:pPr marL="385763" indent="-385763">
              <a:buFontTx/>
              <a:buAutoNum type="arabicPeriod"/>
            </a:pPr>
            <a:r>
              <a:rPr lang="nb-NO" dirty="0"/>
              <a:t>Tune hyperparameters</a:t>
            </a:r>
          </a:p>
          <a:p>
            <a:pPr marL="385763" indent="-385763">
              <a:buAutoNum type="arabicPeriod"/>
            </a:pP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41144445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>
            <a:extLst>
              <a:ext uri="{FF2B5EF4-FFF2-40B4-BE49-F238E27FC236}">
                <a16:creationId xmlns:a16="http://schemas.microsoft.com/office/drawing/2014/main" id="{021671D2-04D7-4D73-92C5-38F767D0D03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nb-NO" altLang="nb-NO" dirty="0"/>
              <a:t>Who am I</a:t>
            </a:r>
          </a:p>
        </p:txBody>
      </p:sp>
      <p:sp>
        <p:nvSpPr>
          <p:cNvPr id="5123" name="Content Placeholder 2">
            <a:extLst>
              <a:ext uri="{FF2B5EF4-FFF2-40B4-BE49-F238E27FC236}">
                <a16:creationId xmlns:a16="http://schemas.microsoft.com/office/drawing/2014/main" id="{864BC3AA-2345-4639-9108-78ABCA4A103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528585" y="1908830"/>
            <a:ext cx="8362175" cy="4114800"/>
          </a:xfrm>
        </p:spPr>
        <p:txBody>
          <a:bodyPr/>
          <a:lstStyle/>
          <a:p>
            <a:r>
              <a:rPr lang="nb-NO" altLang="nb-NO" dirty="0"/>
              <a:t>Software </a:t>
            </a:r>
            <a:r>
              <a:rPr lang="nb-NO" altLang="nb-NO" dirty="0" err="1"/>
              <a:t>engineer</a:t>
            </a:r>
            <a:r>
              <a:rPr lang="nb-NO" altLang="nb-NO" dirty="0"/>
              <a:t> at Norwegian Marine Datacenter (NMD)</a:t>
            </a:r>
          </a:p>
          <a:p>
            <a:r>
              <a:rPr lang="nb-NO" altLang="nb-NO" dirty="0"/>
              <a:t>Computer Science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0AFFA4-F5F7-461B-B8ED-012BCDC62A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2503" y="2822075"/>
            <a:ext cx="4619991" cy="3586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5376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7B47AD-D1F2-43FC-AA80-C4C924FC0A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9616" y="2124504"/>
            <a:ext cx="7772400" cy="1143000"/>
          </a:xfrm>
        </p:spPr>
        <p:txBody>
          <a:bodyPr>
            <a:normAutofit fontScale="90000"/>
          </a:bodyPr>
          <a:lstStyle/>
          <a:p>
            <a:pPr algn="l"/>
            <a:r>
              <a:rPr lang="nb-NO" dirty="0" err="1"/>
              <a:t>Predicted</a:t>
            </a:r>
            <a:r>
              <a:rPr lang="nb-NO" dirty="0"/>
              <a:t>:       5.39, 11.72, </a:t>
            </a:r>
            <a:br>
              <a:rPr lang="nb-NO" dirty="0"/>
            </a:br>
            <a:r>
              <a:rPr lang="nb-NO" dirty="0"/>
              <a:t>Age by Expert:  4,      12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10692500-3BA7-401B-AEFE-A46F88B111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71665" y="3564793"/>
            <a:ext cx="2175669" cy="326350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EF779B6-DE2C-487E-9D51-57A8FE59E6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4072" y="3590497"/>
            <a:ext cx="1917786" cy="287668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C5F23A46-A6B7-4439-9FF2-FFFF6ADFAE80}"/>
              </a:ext>
            </a:extLst>
          </p:cNvPr>
          <p:cNvSpPr txBox="1">
            <a:spLocks/>
          </p:cNvSpPr>
          <p:nvPr/>
        </p:nvSpPr>
        <p:spPr bwMode="auto">
          <a:xfrm>
            <a:off x="2209800" y="390823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nb-NO" kern="0" dirty="0" err="1"/>
              <a:t>Any</a:t>
            </a:r>
            <a:r>
              <a:rPr lang="nb-NO" kern="0" dirty="0"/>
              <a:t> Questions?</a:t>
            </a:r>
          </a:p>
        </p:txBody>
      </p:sp>
    </p:spTree>
    <p:extLst>
      <p:ext uri="{BB962C8B-B14F-4D97-AF65-F5344CB8AC3E}">
        <p14:creationId xmlns:p14="http://schemas.microsoft.com/office/powerpoint/2010/main" val="22898597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68F11-230D-4E80-9AA7-19CD244A8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nb-NO" dirty="0" err="1"/>
              <a:t>Otoliths</a:t>
            </a:r>
            <a:r>
              <a:rPr lang="nb-NO" dirty="0"/>
              <a:t>: </a:t>
            </a:r>
            <a:r>
              <a:rPr lang="nb-NO" dirty="0" err="1"/>
              <a:t>Greenland</a:t>
            </a:r>
            <a:r>
              <a:rPr lang="nb-NO" dirty="0"/>
              <a:t> </a:t>
            </a:r>
            <a:r>
              <a:rPr lang="nb-NO" dirty="0" err="1"/>
              <a:t>Halibut</a:t>
            </a:r>
            <a:r>
              <a:rPr lang="nb-NO" dirty="0"/>
              <a:t> (</a:t>
            </a:r>
            <a:r>
              <a:rPr lang="nb-NO" dirty="0" err="1"/>
              <a:t>Ørestein:Blåkveite</a:t>
            </a:r>
            <a:r>
              <a:rPr lang="nb-NO" dirty="0"/>
              <a:t>)</a:t>
            </a:r>
          </a:p>
        </p:txBody>
      </p:sp>
      <p:pic>
        <p:nvPicPr>
          <p:cNvPr id="2050" name="Picture 2" descr="Bilderesultat">
            <a:extLst>
              <a:ext uri="{FF2B5EF4-FFF2-40B4-BE49-F238E27FC236}">
                <a16:creationId xmlns:a16="http://schemas.microsoft.com/office/drawing/2014/main" id="{C22716A8-AC14-4EBC-8253-7B3FB32CED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1584" y="2103081"/>
            <a:ext cx="7218548" cy="387103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04917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3B655F-C4DA-4BB5-807A-75523C004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nb-NO" dirty="0" err="1"/>
              <a:t>Raw</a:t>
            </a:r>
            <a:r>
              <a:rPr lang="nb-NO" dirty="0"/>
              <a:t>-data format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99EA513-2AC7-41AC-A903-55BD5D6F6E73}"/>
              </a:ext>
            </a:extLst>
          </p:cNvPr>
          <p:cNvSpPr/>
          <p:nvPr/>
        </p:nvSpPr>
        <p:spPr bwMode="auto">
          <a:xfrm>
            <a:off x="4942994" y="3796182"/>
            <a:ext cx="1945094" cy="864096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457200" indent="-457200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lain" startAt="13"/>
            </a:pPr>
            <a:r>
              <a:rPr lang="nb-NO" sz="2400" dirty="0">
                <a:latin typeface="Arial" charset="0"/>
              </a:rPr>
              <a:t> -Age- 11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b-NO" dirty="0">
                <a:latin typeface="Arial" charset="0"/>
              </a:rPr>
              <a:t>  </a:t>
            </a:r>
            <a:r>
              <a:rPr lang="nb-NO" sz="2400" dirty="0">
                <a:latin typeface="Arial" charset="0"/>
              </a:rPr>
              <a:t>8</a:t>
            </a:r>
            <a:r>
              <a:rPr lang="nb-NO" dirty="0">
                <a:latin typeface="Arial" charset="0"/>
              </a:rPr>
              <a:t>                   </a:t>
            </a:r>
            <a:r>
              <a:rPr lang="nb-NO" sz="2400" dirty="0">
                <a:latin typeface="Arial" charset="0"/>
              </a:rPr>
              <a:t>5		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C4AA1C1-ACF1-4825-BA37-A17495D4C7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648" y="1782443"/>
            <a:ext cx="2423521" cy="181764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29423B6-17EC-4823-8BC3-8752F4B584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4033" y="1803349"/>
            <a:ext cx="2423521" cy="181764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57DC6D5-922D-4FD3-8FDA-E7EE6E5C5E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646" y="4847459"/>
            <a:ext cx="2423522" cy="181764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5" name="Content Placeholder 24">
            <a:extLst>
              <a:ext uri="{FF2B5EF4-FFF2-40B4-BE49-F238E27FC236}">
                <a16:creationId xmlns:a16="http://schemas.microsoft.com/office/drawing/2014/main" id="{36FACD03-1029-4AD9-A972-3294B058F2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4032" y="4835471"/>
            <a:ext cx="2439504" cy="182962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141376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27AE3E-AF54-48E3-898E-709EEE482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nb-NO" dirty="0" err="1"/>
              <a:t>Tree</a:t>
            </a:r>
            <a:r>
              <a:rPr lang="nb-NO" dirty="0"/>
              <a:t> rings</a:t>
            </a:r>
          </a:p>
        </p:txBody>
      </p:sp>
      <p:pic>
        <p:nvPicPr>
          <p:cNvPr id="1026" name="Picture 2" descr="Bilderesultat for tree rings">
            <a:extLst>
              <a:ext uri="{FF2B5EF4-FFF2-40B4-BE49-F238E27FC236}">
                <a16:creationId xmlns:a16="http://schemas.microsoft.com/office/drawing/2014/main" id="{19677046-808F-4E0C-8E7B-D273CA70BFD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2070" y="1981200"/>
            <a:ext cx="5247860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53339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E5F59D-D3E8-479B-8AAE-3AE98FDD7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1544" y="145792"/>
            <a:ext cx="7772400" cy="928836"/>
          </a:xfrm>
        </p:spPr>
        <p:txBody>
          <a:bodyPr/>
          <a:lstStyle/>
          <a:p>
            <a:pPr algn="ctr"/>
            <a:r>
              <a:rPr lang="nb-NO" dirty="0"/>
              <a:t>14 </a:t>
            </a:r>
            <a:r>
              <a:rPr lang="nb-NO" dirty="0" err="1"/>
              <a:t>years</a:t>
            </a:r>
            <a:endParaRPr lang="nb-NO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80073F8-3293-403A-A2D1-05AC02586C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7411" y="1052736"/>
            <a:ext cx="4580186" cy="573854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B0EF6BE-9E91-486B-83E6-CC4A2ECE77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1491" y="959735"/>
            <a:ext cx="4772025" cy="592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807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15533F-2AD6-446B-BDDD-631A46D80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1504" y="332656"/>
            <a:ext cx="8856984" cy="1742208"/>
          </a:xfrm>
        </p:spPr>
        <p:txBody>
          <a:bodyPr>
            <a:normAutofit fontScale="90000"/>
          </a:bodyPr>
          <a:lstStyle/>
          <a:p>
            <a:pPr algn="l"/>
            <a:r>
              <a:rPr lang="nb-NO" dirty="0" err="1"/>
              <a:t>Predicted</a:t>
            </a:r>
            <a:r>
              <a:rPr lang="nb-NO" dirty="0"/>
              <a:t>:     11.17,11.03,12.97,5.81 Age by Expert:13,    15,     13,    6</a:t>
            </a:r>
            <a:endParaRPr lang="nb-NO" sz="20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10D1AFD-6964-4894-BB76-AE407DFF2E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916" y="2636912"/>
            <a:ext cx="2175669" cy="326350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2731FBD8-FF67-4D89-AF6F-DD23464C11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56750" y="2636912"/>
            <a:ext cx="2175669" cy="326350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DCCA8F81-B055-4366-91BD-F7C9D6E580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59584" y="2636912"/>
            <a:ext cx="2175669" cy="326350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F7A45357-87DB-4CB1-8E7D-7482F1D9D8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462418" y="2636912"/>
            <a:ext cx="2175669" cy="326350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CFA4E3A1-B594-4C93-BF92-966F16CC5A10}"/>
              </a:ext>
            </a:extLst>
          </p:cNvPr>
          <p:cNvSpPr txBox="1">
            <a:spLocks/>
          </p:cNvSpPr>
          <p:nvPr/>
        </p:nvSpPr>
        <p:spPr bwMode="auto">
          <a:xfrm>
            <a:off x="5663953" y="6182028"/>
            <a:ext cx="4560111" cy="5975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l"/>
            <a:r>
              <a:rPr lang="nb-NO" sz="2000" kern="0" dirty="0" err="1"/>
              <a:t>Mean</a:t>
            </a:r>
            <a:r>
              <a:rPr lang="nb-NO" sz="2000" kern="0" dirty="0"/>
              <a:t> </a:t>
            </a:r>
            <a:r>
              <a:rPr lang="nb-NO" sz="2000" kern="0" dirty="0" err="1"/>
              <a:t>Squared</a:t>
            </a:r>
            <a:r>
              <a:rPr lang="nb-NO" sz="2000" kern="0" dirty="0"/>
              <a:t> </a:t>
            </a:r>
            <a:r>
              <a:rPr lang="nb-NO" sz="2000" kern="0" dirty="0" err="1"/>
              <a:t>Error</a:t>
            </a:r>
            <a:r>
              <a:rPr lang="nb-NO" sz="2000" kern="0" dirty="0"/>
              <a:t> (MSE) = 4.1</a:t>
            </a:r>
          </a:p>
        </p:txBody>
      </p:sp>
    </p:spTree>
    <p:extLst>
      <p:ext uri="{BB962C8B-B14F-4D97-AF65-F5344CB8AC3E}">
        <p14:creationId xmlns:p14="http://schemas.microsoft.com/office/powerpoint/2010/main" val="4692625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1F9B6B-191C-4E5B-B714-96E8E10324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Convolutional</a:t>
            </a:r>
            <a:r>
              <a:rPr lang="nb-NO" dirty="0"/>
              <a:t> Neural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478D96-B132-45C0-A7DE-F977AB8183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09800" y="1981200"/>
            <a:ext cx="7772400" cy="4114800"/>
          </a:xfrm>
        </p:spPr>
        <p:txBody>
          <a:bodyPr/>
          <a:lstStyle/>
          <a:p>
            <a:r>
              <a:rPr lang="nb-NO" dirty="0"/>
              <a:t>Using </a:t>
            </a:r>
            <a:r>
              <a:rPr lang="nb-NO" dirty="0" err="1"/>
              <a:t>Keras</a:t>
            </a:r>
            <a:r>
              <a:rPr lang="nb-NO" dirty="0"/>
              <a:t>, </a:t>
            </a:r>
            <a:r>
              <a:rPr lang="nb-NO" dirty="0" err="1"/>
              <a:t>Tensorflow</a:t>
            </a:r>
            <a:r>
              <a:rPr lang="nb-NO" dirty="0"/>
              <a:t>, </a:t>
            </a:r>
            <a:r>
              <a:rPr lang="nb-NO" dirty="0" err="1"/>
              <a:t>python</a:t>
            </a:r>
            <a:endParaRPr lang="nb-NO" dirty="0"/>
          </a:p>
          <a:p>
            <a:endParaRPr lang="nb-NO" dirty="0"/>
          </a:p>
          <a:p>
            <a:endParaRPr lang="nb-NO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EDDC65D-194E-4D32-A664-9258A8C8F1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9696" y="2852936"/>
            <a:ext cx="6408712" cy="3677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749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2A2BB-C3CE-49D9-AA34-58F8A33D9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Convolutional</a:t>
            </a:r>
            <a:r>
              <a:rPr lang="nb-NO" dirty="0"/>
              <a:t> Neural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B278F-25E8-4798-B9CB-D8D1A779C2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nb-NO" dirty="0"/>
              <a:t>Edge </a:t>
            </a:r>
            <a:r>
              <a:rPr lang="nb-NO" dirty="0" err="1"/>
              <a:t>detection</a:t>
            </a:r>
            <a:endParaRPr lang="nb-NO" dirty="0"/>
          </a:p>
          <a:p>
            <a:r>
              <a:rPr lang="nb-NO" dirty="0" err="1"/>
              <a:t>Padding</a:t>
            </a:r>
            <a:endParaRPr lang="nb-NO" dirty="0"/>
          </a:p>
          <a:p>
            <a:r>
              <a:rPr lang="nb-NO" dirty="0"/>
              <a:t>Stride</a:t>
            </a:r>
          </a:p>
          <a:p>
            <a:r>
              <a:rPr lang="nb-NO" dirty="0" err="1"/>
              <a:t>Pooling</a:t>
            </a:r>
            <a:endParaRPr lang="nb-NO" dirty="0"/>
          </a:p>
          <a:p>
            <a:r>
              <a:rPr lang="nb-NO" dirty="0" err="1"/>
              <a:t>Inception</a:t>
            </a:r>
            <a:r>
              <a:rPr lang="nb-NO" dirty="0"/>
              <a:t> (v3)</a:t>
            </a:r>
          </a:p>
          <a:p>
            <a:r>
              <a:rPr lang="nb-NO" dirty="0"/>
              <a:t>Residual Neural </a:t>
            </a:r>
            <a:r>
              <a:rPr lang="nb-NO" dirty="0" err="1"/>
              <a:t>network</a:t>
            </a:r>
            <a:r>
              <a:rPr lang="nb-NO" dirty="0"/>
              <a:t> (resnet50, resnet152)</a:t>
            </a:r>
          </a:p>
          <a:p>
            <a:endParaRPr lang="nb-NO" dirty="0"/>
          </a:p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407550240"/>
      </p:ext>
    </p:extLst>
  </p:cSld>
  <p:clrMapOvr>
    <a:masterClrMapping/>
  </p:clrMapOvr>
</p:sld>
</file>

<file path=ppt/theme/theme1.xml><?xml version="1.0" encoding="utf-8"?>
<a:theme xmlns:a="http://schemas.openxmlformats.org/drawingml/2006/main" name="HI lys bakgrun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. HI pres.norsk" id="{3E0DD6BE-8BAA-1545-9B0F-EE77F5A988D0}" vid="{45B3C1B2-B729-5547-B211-9F3D999CD65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ildebeskrivelse xmlns="15c4e3b9-d865-46ee-a463-c928a3e41a43" xsi:nil="true"/>
    <ImageCreateDate xmlns="1B13E878-50CA-41BD-968F-1710099A1541" xsi:nil="true"/>
    <Fotograf xmlns="15c4e3b9-d865-46ee-a463-c928a3e41a43" xsi:nil="true"/>
    <PublishingExpirationDate xmlns="http://schemas.microsoft.com/sharepoint/v3" xsi:nil="true"/>
    <PublishingStartDate xmlns="http://schemas.microsoft.com/sharepoint/v3" xsi:nil="true"/>
    <wic_System_Copyright xmlns="http://schemas.microsoft.com/sharepoint/v3/fields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Bildeaktiva" ma:contentTypeID="0x0101009148F5A04DDD49CBA7127AADA5FB792B00AADE34325A8B49CDA8BB4DB53328F214001B496BC5FD92554EA0BD81CEB416ADBB" ma:contentTypeVersion="1" ma:contentTypeDescription="Last opp et bilde." ma:contentTypeScope="" ma:versionID="01b01f5b2655b08825a6d63761c0a3a2">
  <xsd:schema xmlns:xsd="http://www.w3.org/2001/XMLSchema" xmlns:xs="http://www.w3.org/2001/XMLSchema" xmlns:p="http://schemas.microsoft.com/office/2006/metadata/properties" xmlns:ns1="http://schemas.microsoft.com/sharepoint/v3" xmlns:ns2="1B13E878-50CA-41BD-968F-1710099A1541" xmlns:ns3="15c4e3b9-d865-46ee-a463-c928a3e41a43" xmlns:ns4="http://schemas.microsoft.com/sharepoint/v3/fields" targetNamespace="http://schemas.microsoft.com/office/2006/metadata/properties" ma:root="true" ma:fieldsID="ac7d82e3ddb05d20a8b479ac57799872" ns1:_="" ns2:_="" ns3:_="" ns4:_="">
    <xsd:import namespace="http://schemas.microsoft.com/sharepoint/v3"/>
    <xsd:import namespace="1B13E878-50CA-41BD-968F-1710099A1541"/>
    <xsd:import namespace="15c4e3b9-d865-46ee-a463-c928a3e41a43"/>
    <xsd:import namespace="http://schemas.microsoft.com/sharepoint/v3/fields"/>
    <xsd:element name="properties">
      <xsd:complexType>
        <xsd:sequence>
          <xsd:element name="documentManagement">
            <xsd:complexType>
              <xsd:all>
                <xsd:element ref="ns1:FileRef" minOccurs="0"/>
                <xsd:element ref="ns1:File_x0020_Type" minOccurs="0"/>
                <xsd:element ref="ns1:HTML_x0020_File_x0020_Type" minOccurs="0"/>
                <xsd:element ref="ns1:FSObjType" minOccurs="0"/>
                <xsd:element ref="ns2:ThumbnailExists" minOccurs="0"/>
                <xsd:element ref="ns2:PreviewExists" minOccurs="0"/>
                <xsd:element ref="ns2:ImageWidth" minOccurs="0"/>
                <xsd:element ref="ns2:ImageHeight" minOccurs="0"/>
                <xsd:element ref="ns2:ImageCreateDate" minOccurs="0"/>
                <xsd:element ref="ns3:Bildebeskrivelse" minOccurs="0"/>
                <xsd:element ref="ns3:Fotograf" minOccurs="0"/>
                <xsd:element ref="ns4:wic_System_Copyright" minOccurs="0"/>
                <xsd:element ref="ns1:PublishingStartDate" minOccurs="0"/>
                <xsd:element ref="ns1:PublishingExpiration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FileRef" ma:index="8" nillable="true" ma:displayName="URL-bane" ma:hidden="true" ma:list="Docs" ma:internalName="FileRef" ma:readOnly="true" ma:showField="FullUrl">
      <xsd:simpleType>
        <xsd:restriction base="dms:Lookup"/>
      </xsd:simpleType>
    </xsd:element>
    <xsd:element name="File_x0020_Type" ma:index="9" nillable="true" ma:displayName="Filtype" ma:hidden="true" ma:internalName="File_x0020_Type" ma:readOnly="true">
      <xsd:simpleType>
        <xsd:restriction base="dms:Text"/>
      </xsd:simpleType>
    </xsd:element>
    <xsd:element name="HTML_x0020_File_x0020_Type" ma:index="10" nillable="true" ma:displayName="HTML-filtype" ma:hidden="true" ma:internalName="HTML_x0020_File_x0020_Type" ma:readOnly="true">
      <xsd:simpleType>
        <xsd:restriction base="dms:Text"/>
      </xsd:simpleType>
    </xsd:element>
    <xsd:element name="FSObjType" ma:index="11" nillable="true" ma:displayName="Elementtype" ma:hidden="true" ma:list="Docs" ma:internalName="FSObjType" ma:readOnly="true" ma:showField="FSType">
      <xsd:simpleType>
        <xsd:restriction base="dms:Lookup"/>
      </xsd:simpleType>
    </xsd:element>
    <xsd:element name="PublishingStartDate" ma:index="29" nillable="true" ma:displayName="Planlagt startdato" ma:description="" ma:hidden="true" ma:internalName="PublishingStartDate">
      <xsd:simpleType>
        <xsd:restriction base="dms:Unknown"/>
      </xsd:simpleType>
    </xsd:element>
    <xsd:element name="PublishingExpirationDate" ma:index="30" nillable="true" ma:displayName="Planlagt utløpsdato" ma:description="" ma:hidden="true" ma:internalName="PublishingExpirationDat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B13E878-50CA-41BD-968F-1710099A1541" elementFormDefault="qualified">
    <xsd:import namespace="http://schemas.microsoft.com/office/2006/documentManagement/types"/>
    <xsd:import namespace="http://schemas.microsoft.com/office/infopath/2007/PartnerControls"/>
    <xsd:element name="ThumbnailExists" ma:index="18" nillable="true" ma:displayName="Miniatyrbilde finnes" ma:default="FALSE" ma:hidden="true" ma:internalName="ThumbnailExists" ma:readOnly="true">
      <xsd:simpleType>
        <xsd:restriction base="dms:Boolean"/>
      </xsd:simpleType>
    </xsd:element>
    <xsd:element name="PreviewExists" ma:index="19" nillable="true" ma:displayName="Forhåndsvisning finnes" ma:default="FALSE" ma:hidden="true" ma:internalName="PreviewExists" ma:readOnly="true">
      <xsd:simpleType>
        <xsd:restriction base="dms:Boolean"/>
      </xsd:simpleType>
    </xsd:element>
    <xsd:element name="ImageWidth" ma:index="20" nillable="true" ma:displayName="Bredde" ma:internalName="ImageWidth" ma:readOnly="true">
      <xsd:simpleType>
        <xsd:restriction base="dms:Unknown"/>
      </xsd:simpleType>
    </xsd:element>
    <xsd:element name="ImageHeight" ma:index="22" nillable="true" ma:displayName="Høyde" ma:internalName="ImageHeight" ma:readOnly="true">
      <xsd:simpleType>
        <xsd:restriction base="dms:Unknown"/>
      </xsd:simpleType>
    </xsd:element>
    <xsd:element name="ImageCreateDate" ma:index="25" nillable="true" ma:displayName="Dato da bildet ble tatt" ma:format="DateTime" ma:hidden="true" ma:internalName="ImageCreateDat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c4e3b9-d865-46ee-a463-c928a3e41a43" elementFormDefault="qualified">
    <xsd:import namespace="http://schemas.microsoft.com/office/2006/documentManagement/types"/>
    <xsd:import namespace="http://schemas.microsoft.com/office/infopath/2007/PartnerControls"/>
    <xsd:element name="Bildebeskrivelse" ma:index="26" nillable="true" ma:displayName="Bildebeskrivelse" ma:internalName="Bildebeskrivelse">
      <xsd:simpleType>
        <xsd:restriction base="dms:Note">
          <xsd:maxLength value="255"/>
        </xsd:restriction>
      </xsd:simpleType>
    </xsd:element>
    <xsd:element name="Fotograf" ma:index="27" nillable="true" ma:displayName="Fotograf" ma:internalName="Fotograf">
      <xsd:simpleType>
        <xsd:restriction base="dms:Text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wic_System_Copyright" ma:index="28" nillable="true" ma:displayName="Opphavsrett" ma:internalName="wic_System_Copyright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 ma:index="24" ma:displayName="Redigerer"/>
        <xsd:element ref="dcterms:created" minOccurs="0" maxOccurs="1"/>
        <xsd:element ref="dc:identifier" minOccurs="0" maxOccurs="1"/>
        <xsd:element name="contentType" minOccurs="0" maxOccurs="1" type="xsd:string" ma:index="0" ma:displayName="Innholdstype"/>
        <xsd:element ref="dc:title" minOccurs="0" maxOccurs="1" ma:index="4" ma:displayName="Tittel"/>
        <xsd:element ref="dc:subject" minOccurs="0" maxOccurs="1"/>
        <xsd:element ref="dc:description" minOccurs="0" maxOccurs="1" ma:index="23" ma:displayName="Kommentarer"/>
        <xsd:element name="keywords" minOccurs="0" maxOccurs="1" type="xsd:string" ma:index="14" ma:displayName="Nøkkelord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C1DF314-9AAB-48FB-8729-F26E3B713E6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A461A1F-AE8A-40A7-ABE1-BA6608FC6D65}">
  <ds:schemaRefs>
    <ds:schemaRef ds:uri="http://schemas.microsoft.com/office/2006/metadata/properties"/>
    <ds:schemaRef ds:uri="http://schemas.microsoft.com/office/2006/documentManagement/types"/>
    <ds:schemaRef ds:uri="http://schemas.openxmlformats.org/package/2006/metadata/core-properties"/>
    <ds:schemaRef ds:uri="http://purl.org/dc/dcmitype/"/>
    <ds:schemaRef ds:uri="http://schemas.microsoft.com/sharepoint/v3"/>
    <ds:schemaRef ds:uri="http://purl.org/dc/elements/1.1/"/>
    <ds:schemaRef ds:uri="http://www.w3.org/XML/1998/namespace"/>
    <ds:schemaRef ds:uri="http://schemas.microsoft.com/sharepoint/v3/fields"/>
    <ds:schemaRef ds:uri="15c4e3b9-d865-46ee-a463-c928a3e41a43"/>
    <ds:schemaRef ds:uri="http://schemas.microsoft.com/office/infopath/2007/PartnerControls"/>
    <ds:schemaRef ds:uri="1B13E878-50CA-41BD-968F-1710099A1541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BF74966D-DDF2-45C6-9641-EF7A567B233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1B13E878-50CA-41BD-968F-1710099A1541"/>
    <ds:schemaRef ds:uri="15c4e3b9-d865-46ee-a463-c928a3e41a43"/>
    <ds:schemaRef ds:uri="http://schemas.microsoft.com/sharepoint/v3/field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A. HI pres.norsk</Template>
  <TotalTime>1433</TotalTime>
  <Words>373</Words>
  <Application>Microsoft Office PowerPoint</Application>
  <PresentationFormat>Widescreen</PresentationFormat>
  <Paragraphs>67</Paragraphs>
  <Slides>20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GillSans</vt:lpstr>
      <vt:lpstr>HI lys bakgrunn</vt:lpstr>
      <vt:lpstr>PowerPoint Presentation</vt:lpstr>
      <vt:lpstr>Who am I</vt:lpstr>
      <vt:lpstr>Otoliths: Greenland Halibut (Ørestein:Blåkveite)</vt:lpstr>
      <vt:lpstr>Raw-data format</vt:lpstr>
      <vt:lpstr>Tree rings</vt:lpstr>
      <vt:lpstr>14 years</vt:lpstr>
      <vt:lpstr>Predicted:     11.17,11.03,12.97,5.81 Age by Expert:13,    15,     13,    6</vt:lpstr>
      <vt:lpstr>Convolutional Neural Network</vt:lpstr>
      <vt:lpstr>Convolutional Neural Network</vt:lpstr>
      <vt:lpstr>Dataset (ca 7000 images)</vt:lpstr>
      <vt:lpstr>Validation set (ca 10%)</vt:lpstr>
      <vt:lpstr>Data Augmentation</vt:lpstr>
      <vt:lpstr>Cost function</vt:lpstr>
      <vt:lpstr>Approaches</vt:lpstr>
      <vt:lpstr>Image transformation with Geospatial Data Abstraction Library (GDAL) using Hillshading algorithm</vt:lpstr>
      <vt:lpstr>Validation MSE:Inception(Blue, MSE: 3.0), ResNet(orange, MSE: 3.1) (optimizer: Adam, ImageAugmentation: rotation, reflection)</vt:lpstr>
      <vt:lpstr>Inception with RGB images (best MSE:2.7)</vt:lpstr>
      <vt:lpstr>X-axis: Actual age, Y-axis:Prediction</vt:lpstr>
      <vt:lpstr>New Ideas</vt:lpstr>
      <vt:lpstr>Predicted:       5.39, 11.72,  Age by Expert:  4,      12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HI presentasjon norsk</dc:title>
  <dc:subject/>
  <dc:creator>Hege Iren Svensen</dc:creator>
  <cp:keywords/>
  <dc:description/>
  <cp:lastModifiedBy>Moen, Endre</cp:lastModifiedBy>
  <cp:revision>27</cp:revision>
  <cp:lastPrinted>2018-03-20T15:56:55Z</cp:lastPrinted>
  <dcterms:created xsi:type="dcterms:W3CDTF">2017-10-09T09:17:36Z</dcterms:created>
  <dcterms:modified xsi:type="dcterms:W3CDTF">2018-03-21T12:11:18Z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0x0101009148F5A04DDD49CBA7127AADA5FB792B00AADE34325A8B49CDA8BB4DB53328F214001B496BC5FD92554EA0BD81CEB416ADBB</vt:lpwstr>
  </property>
</Properties>
</file>